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58" r:id="rId12"/>
    <p:sldId id="259" r:id="rId13"/>
    <p:sldId id="261" r:id="rId14"/>
    <p:sldId id="262" r:id="rId15"/>
    <p:sldId id="260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4B8E2-C96C-4B5E-AE58-D8A674F62885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773CEA5C-99EE-45EA-B857-50C41F4FE0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90566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4B8E2-C96C-4B5E-AE58-D8A674F62885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73CEA5C-99EE-45EA-B857-50C41F4FE0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5211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4B8E2-C96C-4B5E-AE58-D8A674F62885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73CEA5C-99EE-45EA-B857-50C41F4FE02B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680674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4B8E2-C96C-4B5E-AE58-D8A674F62885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73CEA5C-99EE-45EA-B857-50C41F4FE0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78397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4B8E2-C96C-4B5E-AE58-D8A674F62885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73CEA5C-99EE-45EA-B857-50C41F4FE02B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470204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4B8E2-C96C-4B5E-AE58-D8A674F62885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73CEA5C-99EE-45EA-B857-50C41F4FE0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82243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4B8E2-C96C-4B5E-AE58-D8A674F62885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CEA5C-99EE-45EA-B857-50C41F4FE0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8386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4B8E2-C96C-4B5E-AE58-D8A674F62885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CEA5C-99EE-45EA-B857-50C41F4FE0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0357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4B8E2-C96C-4B5E-AE58-D8A674F62885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CEA5C-99EE-45EA-B857-50C41F4FE0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0157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4B8E2-C96C-4B5E-AE58-D8A674F62885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73CEA5C-99EE-45EA-B857-50C41F4FE0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9901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4B8E2-C96C-4B5E-AE58-D8A674F62885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73CEA5C-99EE-45EA-B857-50C41F4FE0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0808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4B8E2-C96C-4B5E-AE58-D8A674F62885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73CEA5C-99EE-45EA-B857-50C41F4FE0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10479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4B8E2-C96C-4B5E-AE58-D8A674F62885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CEA5C-99EE-45EA-B857-50C41F4FE0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6683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4B8E2-C96C-4B5E-AE58-D8A674F62885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CEA5C-99EE-45EA-B857-50C41F4FE0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5956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4B8E2-C96C-4B5E-AE58-D8A674F62885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CEA5C-99EE-45EA-B857-50C41F4FE0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0251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4B8E2-C96C-4B5E-AE58-D8A674F62885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73CEA5C-99EE-45EA-B857-50C41F4FE0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1643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D4B8E2-C96C-4B5E-AE58-D8A674F62885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773CEA5C-99EE-45EA-B857-50C41F4FE0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7700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#sub_100701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000" dirty="0"/>
              <a:t>О формировании приказов на повышенную государственную академическую стипендию и на ректорскую стипендию в АГМУ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algn="r"/>
            <a:r>
              <a:rPr lang="ru-RU" dirty="0" smtClean="0"/>
              <a:t>Начальник управления воспитательной, </a:t>
            </a:r>
          </a:p>
          <a:p>
            <a:pPr algn="r"/>
            <a:r>
              <a:rPr lang="ru-RU" dirty="0" err="1" smtClean="0"/>
              <a:t>внеучебной</a:t>
            </a:r>
            <a:r>
              <a:rPr lang="ru-RU" dirty="0" smtClean="0"/>
              <a:t> и социальной работы</a:t>
            </a:r>
          </a:p>
          <a:p>
            <a:pPr algn="r"/>
            <a:r>
              <a:rPr lang="ru-RU" dirty="0" smtClean="0"/>
              <a:t>Неверов Никита Сергеевич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54119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55520" y="345436"/>
            <a:ext cx="8911687" cy="112631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Повышенная государственная академическая стипендия: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55520" y="1471749"/>
            <a:ext cx="9692640" cy="514676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Сроки подачи документов: </a:t>
            </a:r>
          </a:p>
          <a:p>
            <a:r>
              <a:rPr lang="ru-RU" dirty="0" smtClean="0"/>
              <a:t>До 5-го февраля ПФУ предоставляют квоты на получение ПГАС.</a:t>
            </a:r>
          </a:p>
          <a:p>
            <a:r>
              <a:rPr lang="ru-RU" dirty="0"/>
              <a:t>До </a:t>
            </a:r>
            <a:r>
              <a:rPr lang="ru-RU" dirty="0" smtClean="0"/>
              <a:t>4-го </a:t>
            </a:r>
            <a:r>
              <a:rPr lang="ru-RU" dirty="0"/>
              <a:t>февраля </a:t>
            </a:r>
            <a:r>
              <a:rPr lang="ru-RU" dirty="0" smtClean="0"/>
              <a:t>студенты, желающие поучаствовать в конкурсе на получение ПГАС должны подать необходимые документы соответствующему подразделению (деканат, </a:t>
            </a:r>
            <a:r>
              <a:rPr lang="ru-RU" dirty="0" err="1" smtClean="0"/>
              <a:t>студ.клуб</a:t>
            </a:r>
            <a:r>
              <a:rPr lang="ru-RU" dirty="0" smtClean="0"/>
              <a:t>, </a:t>
            </a:r>
            <a:r>
              <a:rPr lang="ru-RU" dirty="0" err="1" smtClean="0"/>
              <a:t>спорт.клуб</a:t>
            </a:r>
            <a:r>
              <a:rPr lang="ru-RU" dirty="0" smtClean="0"/>
              <a:t>, НОМУИС, профсоюз обучающихся). </a:t>
            </a:r>
          </a:p>
          <a:p>
            <a:r>
              <a:rPr lang="ru-RU" dirty="0" smtClean="0"/>
              <a:t>С 7 февраля по 12 февраля институты, </a:t>
            </a:r>
            <a:r>
              <a:rPr lang="ru-RU" dirty="0" err="1" smtClean="0"/>
              <a:t>спорт.клуб</a:t>
            </a:r>
            <a:r>
              <a:rPr lang="ru-RU" dirty="0" smtClean="0"/>
              <a:t>, </a:t>
            </a:r>
            <a:r>
              <a:rPr lang="ru-RU" dirty="0" err="1" smtClean="0"/>
              <a:t>студ.клуб</a:t>
            </a:r>
            <a:r>
              <a:rPr lang="ru-RU" dirty="0" smtClean="0"/>
              <a:t>, профсоюз обучающихся и НОМУИС готовят протоколы с рейтингом на получение ПГАС.</a:t>
            </a:r>
          </a:p>
          <a:p>
            <a:r>
              <a:rPr lang="ru-RU" dirty="0" smtClean="0"/>
              <a:t>Оценки и долги проверяют руководители структурных подразделений и студенческих объединений самостоятельно, до составления протокола собрания и подачи его в управление воспитательной, </a:t>
            </a:r>
            <a:r>
              <a:rPr lang="ru-RU" dirty="0" err="1" smtClean="0"/>
              <a:t>внеучебной</a:t>
            </a:r>
            <a:r>
              <a:rPr lang="ru-RU" dirty="0" smtClean="0"/>
              <a:t> и социальной работы. </a:t>
            </a:r>
          </a:p>
          <a:p>
            <a:r>
              <a:rPr lang="ru-RU" dirty="0" smtClean="0"/>
              <a:t>К стипендиальной комиссии (15-16 февраля) управление </a:t>
            </a:r>
            <a:r>
              <a:rPr lang="ru-RU" dirty="0" err="1" smtClean="0"/>
              <a:t>ВВиСР</a:t>
            </a:r>
            <a:r>
              <a:rPr lang="ru-RU" dirty="0" smtClean="0"/>
              <a:t> готовит проект приказа на получение ПГАС, который утверждается на стипендиальной комиссии.</a:t>
            </a:r>
          </a:p>
        </p:txBody>
      </p:sp>
    </p:spTree>
    <p:extLst>
      <p:ext uri="{BB962C8B-B14F-4D97-AF65-F5344CB8AC3E}">
        <p14:creationId xmlns:p14="http://schemas.microsoft.com/office/powerpoint/2010/main" val="24912630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Ректорская стипендия: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55520" y="1471749"/>
            <a:ext cx="9692640" cy="5146765"/>
          </a:xfrm>
        </p:spPr>
        <p:txBody>
          <a:bodyPr/>
          <a:lstStyle/>
          <a:p>
            <a:r>
              <a:rPr lang="ru-RU" dirty="0" smtClean="0"/>
              <a:t>Регламентируется СК-ПВД-3.10-5.2-18 «Положение о ректорской стипендии».</a:t>
            </a:r>
          </a:p>
          <a:p>
            <a:r>
              <a:rPr lang="ru-RU" dirty="0"/>
              <a:t>Численность студентов, получающих ректорскую стипендию может составлять не более </a:t>
            </a:r>
            <a:r>
              <a:rPr lang="ru-RU" dirty="0" smtClean="0"/>
              <a:t>1% от </a:t>
            </a:r>
            <a:r>
              <a:rPr lang="ru-RU" dirty="0"/>
              <a:t>числа студентов, получающих академическую стипендию.</a:t>
            </a:r>
            <a:endParaRPr lang="ru-RU" dirty="0" smtClean="0"/>
          </a:p>
          <a:p>
            <a:r>
              <a:rPr lang="ru-RU" dirty="0" smtClean="0"/>
              <a:t>Ректорские </a:t>
            </a:r>
            <a:r>
              <a:rPr lang="ru-RU" dirty="0"/>
              <a:t>стипендии </a:t>
            </a:r>
            <a:r>
              <a:rPr lang="ru-RU" dirty="0" smtClean="0"/>
              <a:t>могут </a:t>
            </a:r>
            <a:r>
              <a:rPr lang="ru-RU" dirty="0"/>
              <a:t>выплачиваться студентам за особые достижения в </a:t>
            </a:r>
            <a:r>
              <a:rPr lang="ru-RU" dirty="0" smtClean="0"/>
              <a:t>учебной, научно-исследовательской</a:t>
            </a:r>
            <a:r>
              <a:rPr lang="ru-RU" dirty="0"/>
              <a:t>, общественной, культурно-творческой и спортивной деятельности</a:t>
            </a:r>
            <a:r>
              <a:rPr lang="ru-RU" dirty="0" smtClean="0"/>
              <a:t>.</a:t>
            </a:r>
          </a:p>
          <a:p>
            <a:r>
              <a:rPr lang="ru-RU" dirty="0"/>
              <a:t>Ректорская стипендия может быть назначена как студентам, обучающимся на бюджетной основе, так и студентам, обучающимся с полным возмещением стоимости обучения.</a:t>
            </a:r>
          </a:p>
          <a:p>
            <a:r>
              <a:rPr lang="ru-RU" dirty="0"/>
              <a:t>Ректорские стипендии могут назначаться студентам, начиная с третьего курса</a:t>
            </a:r>
            <a:r>
              <a:rPr lang="ru-RU" dirty="0" smtClean="0"/>
              <a:t>.</a:t>
            </a:r>
          </a:p>
          <a:p>
            <a:r>
              <a:rPr lang="ru-RU" dirty="0"/>
              <a:t>Назначение стипендии производится два раза в год по на основании результатов промежуточной аттестации в соответствии с календарным учебным графиком с первого числа месяца, следующего за месяцем ее окончания, на семестр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51932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Ректорская стипендия: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55520" y="1471749"/>
            <a:ext cx="9692640" cy="5146765"/>
          </a:xfrm>
        </p:spPr>
        <p:txBody>
          <a:bodyPr/>
          <a:lstStyle/>
          <a:p>
            <a:r>
              <a:rPr lang="ru-RU" dirty="0"/>
              <a:t>Ректорская стипендия назначается студентам, которые не имеют академической задолженности.</a:t>
            </a:r>
          </a:p>
          <a:p>
            <a:r>
              <a:rPr lang="ru-RU" dirty="0" smtClean="0"/>
              <a:t>Ректорская </a:t>
            </a:r>
            <a:r>
              <a:rPr lang="ru-RU" dirty="0"/>
              <a:t>стипендия может быть назначена студентам, которые имеют за промежуточную аттестацию не более одной оценки «удовлетворительно», включая оценки за практику, один раз до следующей </a:t>
            </a:r>
            <a:r>
              <a:rPr lang="ru-RU" dirty="0" smtClean="0"/>
              <a:t>сессии.</a:t>
            </a:r>
          </a:p>
          <a:p>
            <a:r>
              <a:rPr lang="ru-RU" dirty="0"/>
              <a:t>Кандидатуры на получение стипендии выдвигаются директорами институтов, руководителями структурных подразделений: студенческого клуба, </a:t>
            </a:r>
            <a:r>
              <a:rPr lang="ru-RU" dirty="0" smtClean="0"/>
              <a:t>спортивного </a:t>
            </a:r>
            <a:r>
              <a:rPr lang="ru-RU" dirty="0"/>
              <a:t>клуба и руководителями студенческих общественных организаций: профком обучающихся АГМУ, </a:t>
            </a:r>
            <a:r>
              <a:rPr lang="ru-RU" dirty="0" smtClean="0"/>
              <a:t>НОМУИС</a:t>
            </a:r>
            <a:r>
              <a:rPr lang="ru-RU" dirty="0"/>
              <a:t>. Кандидат подает пакет документов самостоятельно директору института, руководителю структурного подразделения, руководителю студенческой общественной организации в установленный срок. </a:t>
            </a:r>
          </a:p>
        </p:txBody>
      </p:sp>
    </p:spTree>
    <p:extLst>
      <p:ext uri="{BB962C8B-B14F-4D97-AF65-F5344CB8AC3E}">
        <p14:creationId xmlns:p14="http://schemas.microsoft.com/office/powerpoint/2010/main" val="26976071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Ректорская стипендия: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55520" y="1471749"/>
            <a:ext cx="9692640" cy="514676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Количество студентов, получающих ректорскую стипендию за достижения в </a:t>
            </a:r>
            <a:r>
              <a:rPr lang="ru-RU" dirty="0" smtClean="0"/>
              <a:t>учебной, культурно-творческой</a:t>
            </a:r>
            <a:r>
              <a:rPr lang="ru-RU" dirty="0"/>
              <a:t>, спортивной, научной, общественной деятельности, составляет:</a:t>
            </a:r>
          </a:p>
          <a:p>
            <a:r>
              <a:rPr lang="ru-RU" dirty="0"/>
              <a:t>- за достижения в культурно-творческой деятельности - 25 процентов от числа студентов, получающих ректорскую стипендию;  </a:t>
            </a:r>
          </a:p>
          <a:p>
            <a:r>
              <a:rPr lang="ru-RU" dirty="0"/>
              <a:t>- за достижения в спортивной деятельности - 25 процентов от числа студентов, получающих ректорскую стипендию;</a:t>
            </a:r>
          </a:p>
          <a:p>
            <a:r>
              <a:rPr lang="ru-RU" dirty="0"/>
              <a:t>- за достижения в научной деятельности - 25 процентов от числа студентов, получающих ректорскую стипендию;</a:t>
            </a:r>
          </a:p>
          <a:p>
            <a:r>
              <a:rPr lang="ru-RU" dirty="0"/>
              <a:t>- за общественную деятельность - 10 процентов от числа студентов, получающих ректорскую стипендию;</a:t>
            </a:r>
          </a:p>
          <a:p>
            <a:r>
              <a:rPr lang="ru-RU" dirty="0"/>
              <a:t>- по представлению </a:t>
            </a:r>
            <a:r>
              <a:rPr lang="ru-RU" dirty="0" smtClean="0"/>
              <a:t>директоров институтов </a:t>
            </a:r>
            <a:r>
              <a:rPr lang="ru-RU" dirty="0"/>
              <a:t>за общественную деятельность на уровне </a:t>
            </a:r>
            <a:r>
              <a:rPr lang="ru-RU" dirty="0" smtClean="0"/>
              <a:t>институтов, </a:t>
            </a:r>
            <a:r>
              <a:rPr lang="ru-RU" dirty="0"/>
              <a:t>победы в олимпиадах - 10 процентов от числа студентов, получающих ректорскую стипендию;</a:t>
            </a:r>
          </a:p>
          <a:p>
            <a:r>
              <a:rPr lang="ru-RU" dirty="0"/>
              <a:t>- резерв ректора - 5 процентов от числа студентов, получающих ректорскую стипендию.</a:t>
            </a:r>
          </a:p>
        </p:txBody>
      </p:sp>
    </p:spTree>
    <p:extLst>
      <p:ext uri="{BB962C8B-B14F-4D97-AF65-F5344CB8AC3E}">
        <p14:creationId xmlns:p14="http://schemas.microsoft.com/office/powerpoint/2010/main" val="4057372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Ректорская стипендия: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55520" y="1471749"/>
            <a:ext cx="9692640" cy="514676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Сроки подачи документов: </a:t>
            </a:r>
          </a:p>
          <a:p>
            <a:r>
              <a:rPr lang="ru-RU" dirty="0" smtClean="0"/>
              <a:t>До 5-го февраля ПФУ предоставляют квоты на получение ректорской стипендии.</a:t>
            </a:r>
          </a:p>
          <a:p>
            <a:r>
              <a:rPr lang="ru-RU" dirty="0"/>
              <a:t>До </a:t>
            </a:r>
            <a:r>
              <a:rPr lang="ru-RU" dirty="0" smtClean="0"/>
              <a:t>4-го </a:t>
            </a:r>
            <a:r>
              <a:rPr lang="ru-RU" dirty="0"/>
              <a:t>февраля </a:t>
            </a:r>
            <a:r>
              <a:rPr lang="ru-RU" dirty="0" smtClean="0"/>
              <a:t>студенты, желающие поучаствовать в конкурсе на получение ректорской стипендии должны подать необходимые документы соответствующему подразделению (деканат, </a:t>
            </a:r>
            <a:r>
              <a:rPr lang="ru-RU" dirty="0" err="1" smtClean="0"/>
              <a:t>студ.клуб</a:t>
            </a:r>
            <a:r>
              <a:rPr lang="ru-RU" dirty="0" smtClean="0"/>
              <a:t>, </a:t>
            </a:r>
            <a:r>
              <a:rPr lang="ru-RU" dirty="0" err="1" smtClean="0"/>
              <a:t>спорт.клуб</a:t>
            </a:r>
            <a:r>
              <a:rPr lang="ru-RU" dirty="0" smtClean="0"/>
              <a:t>, НОМУИС, профсоюз обучающихся). </a:t>
            </a:r>
          </a:p>
          <a:p>
            <a:r>
              <a:rPr lang="ru-RU" dirty="0" smtClean="0"/>
              <a:t>С 7 февраля по 12 февраля институты, </a:t>
            </a:r>
            <a:r>
              <a:rPr lang="ru-RU" dirty="0" err="1" smtClean="0"/>
              <a:t>спорт.клуб</a:t>
            </a:r>
            <a:r>
              <a:rPr lang="ru-RU" dirty="0" smtClean="0"/>
              <a:t>, </a:t>
            </a:r>
            <a:r>
              <a:rPr lang="ru-RU" dirty="0" err="1" smtClean="0"/>
              <a:t>студ.клуб</a:t>
            </a:r>
            <a:r>
              <a:rPr lang="ru-RU" dirty="0" smtClean="0"/>
              <a:t>, профсоюз обучающихся и НОМУИС готовят протоколы с рейтингом на получение ректорской стипендии.</a:t>
            </a:r>
          </a:p>
          <a:p>
            <a:r>
              <a:rPr lang="ru-RU" dirty="0" smtClean="0"/>
              <a:t>Оценки и долги проверяют руководители структурных подразделений и студенческих объединений самостоятельно, до составления протокола собрания и подачи его в управление воспитательной, </a:t>
            </a:r>
            <a:r>
              <a:rPr lang="ru-RU" dirty="0" err="1" smtClean="0"/>
              <a:t>внеучебной</a:t>
            </a:r>
            <a:r>
              <a:rPr lang="ru-RU" dirty="0" smtClean="0"/>
              <a:t> и социальной работы. </a:t>
            </a:r>
          </a:p>
          <a:p>
            <a:r>
              <a:rPr lang="ru-RU" dirty="0" smtClean="0"/>
              <a:t>К стипендиальной комиссии (15-16 февраля) управление </a:t>
            </a:r>
            <a:r>
              <a:rPr lang="ru-RU" dirty="0" err="1" smtClean="0"/>
              <a:t>ВВиСР</a:t>
            </a:r>
            <a:r>
              <a:rPr lang="ru-RU" dirty="0" smtClean="0"/>
              <a:t> готовит проект приказа на получение ректорской стипендии, который утверждается на стипендиальной комиссии.</a:t>
            </a:r>
          </a:p>
        </p:txBody>
      </p:sp>
    </p:spTree>
    <p:extLst>
      <p:ext uri="{BB962C8B-B14F-4D97-AF65-F5344CB8AC3E}">
        <p14:creationId xmlns:p14="http://schemas.microsoft.com/office/powerpoint/2010/main" val="30163612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5072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формируется ПГАС и ректорская стипендия? 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818606" y="2360021"/>
            <a:ext cx="3352800" cy="2987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Все студенты, получающие стипендию</a:t>
            </a:r>
            <a:endParaRPr lang="ru-RU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5107579" y="2869473"/>
            <a:ext cx="2338250" cy="196813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Студенты, получающие повышенную государственную академическую стипендию </a:t>
            </a:r>
            <a:endParaRPr lang="ru-RU" sz="1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8382002" y="3248297"/>
            <a:ext cx="1471748" cy="12104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Студенты, получающие ректорскую стипендию </a:t>
            </a:r>
            <a:endParaRPr lang="ru-RU" sz="1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Стрелка вправо 6"/>
          <p:cNvSpPr/>
          <p:nvPr/>
        </p:nvSpPr>
        <p:spPr>
          <a:xfrm>
            <a:off x="4271554" y="3666305"/>
            <a:ext cx="735876" cy="37446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5978" y="3637112"/>
            <a:ext cx="755970" cy="43285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148787" y="5347061"/>
            <a:ext cx="888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100 %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8965475" y="4468276"/>
            <a:ext cx="888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1%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050228" y="4837608"/>
            <a:ext cx="888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10 %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19835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1371" y="136430"/>
            <a:ext cx="8911687" cy="1280890"/>
          </a:xfrm>
        </p:spPr>
        <p:txBody>
          <a:bodyPr/>
          <a:lstStyle/>
          <a:p>
            <a:r>
              <a:rPr lang="ru-RU" dirty="0" smtClean="0"/>
              <a:t>Повышенная государственная академическая стипендия (ПГАС):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2446" y="1593669"/>
            <a:ext cx="10885714" cy="5024845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Регламентируется </a:t>
            </a:r>
            <a:r>
              <a:rPr lang="ru-RU" dirty="0"/>
              <a:t>СК-ПВД-3.10-1.4-17 </a:t>
            </a:r>
            <a:r>
              <a:rPr lang="ru-RU" dirty="0" smtClean="0"/>
              <a:t>«Положение </a:t>
            </a:r>
            <a:r>
              <a:rPr lang="ru-RU" dirty="0"/>
              <a:t>о стипендиальном обеспечении и других формах материальной поддержки студентов, ординаторов и </a:t>
            </a:r>
            <a:r>
              <a:rPr lang="ru-RU" dirty="0" smtClean="0"/>
              <a:t>аспирантов».</a:t>
            </a:r>
          </a:p>
          <a:p>
            <a:r>
              <a:rPr lang="ru-RU" dirty="0"/>
              <a:t>Численность студентов, получающих </a:t>
            </a:r>
            <a:r>
              <a:rPr lang="ru-RU" dirty="0" smtClean="0"/>
              <a:t>ПГАС может </a:t>
            </a:r>
            <a:r>
              <a:rPr lang="ru-RU" dirty="0"/>
              <a:t>составлять не более </a:t>
            </a:r>
            <a:r>
              <a:rPr lang="ru-RU" dirty="0" smtClean="0"/>
              <a:t>10% от </a:t>
            </a:r>
            <a:r>
              <a:rPr lang="ru-RU" dirty="0"/>
              <a:t>числа студентов, получающих академическую стипендию.</a:t>
            </a:r>
            <a:endParaRPr lang="ru-RU" dirty="0" smtClean="0"/>
          </a:p>
          <a:p>
            <a:r>
              <a:rPr lang="ru-RU" dirty="0" smtClean="0"/>
              <a:t>ПГАС может </a:t>
            </a:r>
            <a:r>
              <a:rPr lang="ru-RU" dirty="0"/>
              <a:t>выплачиваться студентам за особые достижения в </a:t>
            </a:r>
            <a:r>
              <a:rPr lang="ru-RU" dirty="0" smtClean="0"/>
              <a:t>учебной, научно-исследовательской</a:t>
            </a:r>
            <a:r>
              <a:rPr lang="ru-RU" dirty="0"/>
              <a:t>, общественной, культурно-творческой и спортивной деятельности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ПГАС может </a:t>
            </a:r>
            <a:r>
              <a:rPr lang="ru-RU" dirty="0"/>
              <a:t>быть назначена </a:t>
            </a:r>
            <a:r>
              <a:rPr lang="ru-RU" dirty="0" smtClean="0"/>
              <a:t>студентам</a:t>
            </a:r>
            <a:r>
              <a:rPr lang="ru-RU" dirty="0"/>
              <a:t>, обучающимся на бюджетной </a:t>
            </a:r>
            <a:r>
              <a:rPr lang="ru-RU" dirty="0" smtClean="0"/>
              <a:t>основе и не имеющим академическую задолженности и оценок «удовлетворительно». </a:t>
            </a:r>
          </a:p>
          <a:p>
            <a:r>
              <a:rPr lang="ru-RU" dirty="0" smtClean="0"/>
              <a:t>Назначение </a:t>
            </a:r>
            <a:r>
              <a:rPr lang="ru-RU" dirty="0"/>
              <a:t>стипендии производится два раза в год </a:t>
            </a:r>
            <a:r>
              <a:rPr lang="ru-RU" dirty="0" smtClean="0"/>
              <a:t>на </a:t>
            </a:r>
            <a:r>
              <a:rPr lang="ru-RU" dirty="0"/>
              <a:t>основании результатов промежуточной аттестации в соответствии с календарным учебным графиком с первого числа месяца, следующего за месяцем ее окончания, на семестр</a:t>
            </a:r>
            <a:r>
              <a:rPr lang="ru-RU" dirty="0" smtClean="0"/>
              <a:t>.</a:t>
            </a:r>
          </a:p>
          <a:p>
            <a:r>
              <a:rPr lang="ru-RU" dirty="0"/>
              <a:t>Кандидатуры на получение стипендии выдвигаются директорами институтов, руководителями структурных подразделений: студенческого клуба, спортивного клуба и руководителями студенческих общественных организаций: профком обучающихся АГМУ</a:t>
            </a:r>
            <a:r>
              <a:rPr lang="ru-RU" dirty="0" smtClean="0"/>
              <a:t>, ВОД «Волонтеры-медики», </a:t>
            </a:r>
            <a:r>
              <a:rPr lang="ru-RU" dirty="0" err="1" smtClean="0"/>
              <a:t>студ.совет</a:t>
            </a:r>
            <a:r>
              <a:rPr lang="ru-RU" dirty="0" smtClean="0"/>
              <a:t> общежитий и </a:t>
            </a:r>
            <a:r>
              <a:rPr lang="ru-RU" dirty="0"/>
              <a:t>НОМУИС. Кандидат подает пакет документов самостоятельно </a:t>
            </a:r>
            <a:r>
              <a:rPr lang="ru-RU" dirty="0" smtClean="0"/>
              <a:t>в </a:t>
            </a:r>
            <a:r>
              <a:rPr lang="ru-RU" dirty="0"/>
              <a:t>установленный срок.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24638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1371" y="136430"/>
            <a:ext cx="9581658" cy="1280890"/>
          </a:xfrm>
        </p:spPr>
        <p:txBody>
          <a:bodyPr>
            <a:noAutofit/>
          </a:bodyPr>
          <a:lstStyle/>
          <a:p>
            <a:r>
              <a:rPr lang="ru-RU" sz="2000" b="1" dirty="0"/>
              <a:t>Повышенная государственная академическая стипендия назначается за достижения студента в учебной деятельности</a:t>
            </a:r>
            <a:r>
              <a:rPr lang="ru-RU" sz="2000" dirty="0"/>
              <a:t> при соответствии этой деятельности одному или нескольким из следующих критериев:</a:t>
            </a:r>
            <a:r>
              <a:rPr lang="ru-RU" sz="1800" dirty="0"/>
              <a:t/>
            </a:r>
            <a:br>
              <a:rPr lang="ru-RU" sz="18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2446" y="1417321"/>
            <a:ext cx="10885714" cy="5201194"/>
          </a:xfrm>
        </p:spPr>
        <p:txBody>
          <a:bodyPr>
            <a:normAutofit/>
          </a:bodyPr>
          <a:lstStyle/>
          <a:p>
            <a:r>
              <a:rPr lang="ru-RU" dirty="0" smtClean="0"/>
              <a:t>а</a:t>
            </a:r>
            <a:r>
              <a:rPr lang="ru-RU" dirty="0"/>
              <a:t>) получение студентом по итогам промежуточной аттестации в течение не менее 2 следующих друг за другом семестров, предшествующих назначению стипендии, только оценок «отлично»;</a:t>
            </a:r>
          </a:p>
          <a:p>
            <a:r>
              <a:rPr lang="ru-RU" dirty="0"/>
              <a:t>  б) получение студентом в течение года, предшествующего назначению повышенной государственной академической стипендии, награды (приза) за результаты проектной деятельности и (или) опытно-конструкторской работы;</a:t>
            </a:r>
          </a:p>
          <a:p>
            <a:r>
              <a:rPr lang="ru-RU" dirty="0"/>
              <a:t>  в) признание студента победителем или призером международной, всероссийской, ведомственной или региональной олимпиады, конкурса, соревнования, состязания или иного мероприятия, направленных на выявление учебных достижений студентов, проведенных в течение года, предшествующего назначению повышенной государственной академической стипендии.</a:t>
            </a:r>
          </a:p>
          <a:p>
            <a:r>
              <a:rPr lang="ru-RU" dirty="0" smtClean="0"/>
              <a:t>Численность </a:t>
            </a:r>
            <a:r>
              <a:rPr lang="ru-RU" dirty="0"/>
              <a:t>студентов, получающих повышенную государственную академическую стипендию за достижения в учебной деятельности в соответствии с критерием, указанным в </a:t>
            </a:r>
            <a:r>
              <a:rPr lang="ru-RU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hlinkClick r:id="rId2" action="ppaction://hlinkfile"/>
              </a:rPr>
              <a:t>подпункте "а</a:t>
            </a:r>
            <a:r>
              <a:rPr 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hlinkClick r:id="rId2" action="ppaction://hlinkfile"/>
              </a:rPr>
              <a:t>"</a:t>
            </a:r>
            <a:r>
              <a:rPr lang="ru-RU" dirty="0" smtClean="0"/>
              <a:t>, </a:t>
            </a:r>
            <a:r>
              <a:rPr lang="ru-RU" dirty="0"/>
              <a:t>не может составлять более 10 процентов общего числа студентов, получающих </a:t>
            </a:r>
            <a:r>
              <a:rPr lang="ru-RU" dirty="0" smtClean="0"/>
              <a:t>ПГАС.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50935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33006" y="136431"/>
            <a:ext cx="10215154" cy="1280890"/>
          </a:xfrm>
        </p:spPr>
        <p:txBody>
          <a:bodyPr>
            <a:noAutofit/>
          </a:bodyPr>
          <a:lstStyle/>
          <a:p>
            <a:r>
              <a:rPr lang="ru-RU" sz="2000" b="1" dirty="0"/>
              <a:t>Повышенная государственная академическая стипендия назначается за достижения студента в научно-исследовательской деятельности</a:t>
            </a:r>
            <a:r>
              <a:rPr lang="ru-RU" sz="2000" dirty="0"/>
              <a:t> при соответствии этой деятельности одному или нескольким из следующих критериев:</a:t>
            </a:r>
            <a:r>
              <a:rPr lang="ru-RU" sz="1800" dirty="0"/>
              <a:t/>
            </a:r>
            <a:br>
              <a:rPr lang="ru-RU" sz="18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45622" y="1663338"/>
            <a:ext cx="10502537" cy="520119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П</a:t>
            </a:r>
            <a:r>
              <a:rPr lang="ru-RU" dirty="0" smtClean="0"/>
              <a:t>олучение </a:t>
            </a:r>
            <a:r>
              <a:rPr lang="ru-RU" dirty="0"/>
              <a:t>студентом в течение года, предшествующих назначению повышенной стипендии: </a:t>
            </a:r>
          </a:p>
          <a:p>
            <a:r>
              <a:rPr lang="ru-RU" dirty="0"/>
              <a:t>- награды (приза) за результаты научно-исследовательской работы, проводимой учреждением высшего профессионального образования или иной организацией; </a:t>
            </a:r>
          </a:p>
          <a:p>
            <a:r>
              <a:rPr lang="ru-RU" dirty="0"/>
              <a:t>- документа, удостоверяющего исключительное право студента на достигнутый им научный (научно-методический, научно-технический, научно-творческий) результат интеллектуальной деятельности (патент, свидетельство); </a:t>
            </a:r>
          </a:p>
          <a:p>
            <a:r>
              <a:rPr lang="ru-RU" dirty="0"/>
              <a:t>- гранта на выполнение научно-исследовательской работы;</a:t>
            </a:r>
          </a:p>
          <a:p>
            <a:pPr marL="0" indent="0">
              <a:buNone/>
            </a:pPr>
            <a:r>
              <a:rPr lang="ru-RU" dirty="0"/>
              <a:t>Н</a:t>
            </a:r>
            <a:r>
              <a:rPr lang="ru-RU" dirty="0" smtClean="0"/>
              <a:t>аличие </a:t>
            </a:r>
            <a:r>
              <a:rPr lang="ru-RU" dirty="0"/>
              <a:t>у студента публикации в научном (учебно-научном, учебно-методическом) международном, всероссийском, ведомственном или региональном издании, в издании учреждения высшего профессионального образования или иной организации в течение года, предшествующего назначению повышенной государственной академической </a:t>
            </a:r>
            <a:r>
              <a:rPr lang="ru-RU" dirty="0" smtClean="0"/>
              <a:t>стипендии.</a:t>
            </a:r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62851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33006" y="136431"/>
            <a:ext cx="10215154" cy="1108895"/>
          </a:xfrm>
        </p:spPr>
        <p:txBody>
          <a:bodyPr>
            <a:noAutofit/>
          </a:bodyPr>
          <a:lstStyle/>
          <a:p>
            <a:r>
              <a:rPr lang="ru-RU" sz="2000" b="1" dirty="0"/>
              <a:t>Повышенная академическая стипендия осуществляется за достижения студента в общественной деятельности</a:t>
            </a:r>
            <a:r>
              <a:rPr lang="ru-RU" sz="2000" dirty="0"/>
              <a:t> при соответствии этой деятельности одному или нескольким из следующих критериев:</a:t>
            </a:r>
            <a:br>
              <a:rPr lang="ru-RU" sz="2000" dirty="0"/>
            </a:br>
            <a:r>
              <a:rPr lang="ru-RU" sz="1800" dirty="0"/>
              <a:t/>
            </a:r>
            <a:br>
              <a:rPr lang="ru-RU" sz="18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45622" y="1663338"/>
            <a:ext cx="10502537" cy="520119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С</a:t>
            </a:r>
            <a:r>
              <a:rPr lang="ru-RU" dirty="0" smtClean="0"/>
              <a:t>истематическое </a:t>
            </a:r>
            <a:r>
              <a:rPr lang="ru-RU" dirty="0"/>
              <a:t>участие студента в проведении (обеспечении проведения):</a:t>
            </a:r>
          </a:p>
          <a:p>
            <a:r>
              <a:rPr lang="ru-RU" dirty="0"/>
              <a:t>- социально ориентированной, культурной (культурно-просветительской, культурно-воспитательной) деятельности в форме шефской помощи, благотворительных акций и иных подобных формах, подтвержденных документально;</a:t>
            </a:r>
          </a:p>
          <a:p>
            <a:r>
              <a:rPr lang="ru-RU" dirty="0"/>
              <a:t>- общественной деятельности, направленной на пропаганду общечеловеческих ценностей, уважения к правам и свободам человека, а также на защиту природы подтвержденных документально;</a:t>
            </a:r>
          </a:p>
          <a:p>
            <a:r>
              <a:rPr lang="ru-RU" dirty="0"/>
              <a:t>-  общественно значимых культурно-массовых мероприятий, подтвержденных </a:t>
            </a:r>
            <a:r>
              <a:rPr lang="ru-RU" dirty="0" smtClean="0"/>
              <a:t>документально.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С</a:t>
            </a:r>
            <a:r>
              <a:rPr lang="ru-RU" dirty="0" smtClean="0"/>
              <a:t>истематическое </a:t>
            </a:r>
            <a:r>
              <a:rPr lang="ru-RU" dirty="0"/>
              <a:t>участие студента в течении года в деятельности по информационному обеспечению общественно значимых мероприятий, общественной жизни учреждения высшего профессионального образования (в разработке сайта учреждения высшего профессионального образования, организации и обеспечении деятельности средств массовой информации, в том числе в издании газеты, журнала, создании и реализации теле- и радиопрограмм учреждения высшего профессионального образования) подтвержденных документально.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44398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33006" y="136431"/>
            <a:ext cx="10215154" cy="1108895"/>
          </a:xfrm>
        </p:spPr>
        <p:txBody>
          <a:bodyPr>
            <a:noAutofit/>
          </a:bodyPr>
          <a:lstStyle/>
          <a:p>
            <a:r>
              <a:rPr lang="ru-RU" sz="2000" b="1" dirty="0"/>
              <a:t>Повышенная государственная академическая стипендия назначается за достижения студента в культурно-творческой деятельности</a:t>
            </a:r>
            <a:r>
              <a:rPr lang="ru-RU" sz="2000" dirty="0"/>
              <a:t> при соответствии этой деятельности одному или нескольким из следующих критериев:</a:t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1800" dirty="0"/>
              <a:t/>
            </a:r>
            <a:br>
              <a:rPr lang="ru-RU" sz="18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45622" y="1663338"/>
            <a:ext cx="10502537" cy="5201194"/>
          </a:xfrm>
        </p:spPr>
        <p:txBody>
          <a:bodyPr>
            <a:normAutofit/>
          </a:bodyPr>
          <a:lstStyle/>
          <a:p>
            <a:r>
              <a:rPr lang="ru-RU" dirty="0"/>
              <a:t>П</a:t>
            </a:r>
            <a:r>
              <a:rPr lang="ru-RU" dirty="0" smtClean="0"/>
              <a:t>олучение </a:t>
            </a:r>
            <a:r>
              <a:rPr lang="ru-RU" dirty="0"/>
              <a:t>студентом в течение года, предшествующего назначению повышенной академической стипендии, награды (приза) за результаты культурно-творческой деятельности, осуществленной им в рамках деятельности, проводимой учреждением высшего профессионального образования или иной организацией, в том числе в рамках конкурса, смотра и иного аналогичного международного, всероссийского, ведомственного, регионального мероприятия, подтвержденного документально;</a:t>
            </a:r>
          </a:p>
          <a:p>
            <a:r>
              <a:rPr lang="ru-RU" dirty="0"/>
              <a:t>П</a:t>
            </a:r>
            <a:r>
              <a:rPr lang="ru-RU" dirty="0" smtClean="0"/>
              <a:t>убличное </a:t>
            </a:r>
            <a:r>
              <a:rPr lang="ru-RU" dirty="0"/>
              <a:t>представление студентом в течение года, предшествующего назначению повышенной государственной академической стипендии, созданного им произведения литературы или искусства, подтвержденного документально;</a:t>
            </a:r>
          </a:p>
          <a:p>
            <a:r>
              <a:rPr lang="ru-RU" dirty="0"/>
              <a:t>С</a:t>
            </a:r>
            <a:r>
              <a:rPr lang="ru-RU" dirty="0" smtClean="0"/>
              <a:t>истематическое </a:t>
            </a:r>
            <a:r>
              <a:rPr lang="ru-RU" dirty="0"/>
              <a:t>участие студента в течении года, предшествующего назначению повышенной государственной академической стипендии, в проведении (обеспечении проведения) публичной культурно-творческой деятельности воспитательного, пропагандистского характера и иной общественно значимой публичной культурно-творческой деятельности, подтвержденной документально.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83307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33006" y="136431"/>
            <a:ext cx="10215154" cy="1108895"/>
          </a:xfrm>
        </p:spPr>
        <p:txBody>
          <a:bodyPr>
            <a:noAutofit/>
          </a:bodyPr>
          <a:lstStyle/>
          <a:p>
            <a:r>
              <a:rPr lang="ru-RU" sz="2000" b="1" dirty="0"/>
              <a:t>Повышенная государственная академическая стипендия назначается за достижения студента в спортивной деятельности</a:t>
            </a:r>
            <a:r>
              <a:rPr lang="ru-RU" sz="2000" dirty="0"/>
              <a:t> при соответствии этой деятельности одному или нескольким из следующих критериев:</a:t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1800" dirty="0"/>
              <a:t/>
            </a:r>
            <a:br>
              <a:rPr lang="ru-RU" sz="18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45623" y="1375955"/>
            <a:ext cx="10502537" cy="5201194"/>
          </a:xfrm>
        </p:spPr>
        <p:txBody>
          <a:bodyPr>
            <a:normAutofit lnSpcReduction="10000"/>
          </a:bodyPr>
          <a:lstStyle/>
          <a:p>
            <a:endParaRPr lang="ru-RU" sz="1900" dirty="0"/>
          </a:p>
          <a:p>
            <a:pPr marL="0" lvl="0" indent="450850" algn="just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  <a:tabLst>
                <a:tab pos="673100" algn="l"/>
              </a:tabLst>
            </a:pPr>
            <a:r>
              <a:rPr lang="ru-RU" sz="1900" dirty="0"/>
              <a:t>Получение студентом в течение года, предшествующего назначению </a:t>
            </a:r>
            <a:r>
              <a:rPr lang="ru-RU" sz="1900" dirty="0" smtClean="0"/>
              <a:t>ПГАС, </a:t>
            </a:r>
            <a:r>
              <a:rPr lang="ru-RU" sz="1900" dirty="0"/>
              <a:t>награды (приза) за результаты спортивной </a:t>
            </a:r>
            <a:r>
              <a:rPr lang="ru-RU" altLang="ru-RU" sz="1900" dirty="0"/>
              <a:t>деятельности, осуществленной им в рамках спортивных международных, всероссийских, ведомственных, региональных мероприятий, проводимых </a:t>
            </a:r>
            <a:r>
              <a:rPr lang="ru-RU" altLang="ru-RU" sz="1900" dirty="0" smtClean="0"/>
              <a:t>вузом.</a:t>
            </a:r>
            <a:endParaRPr lang="ru-RU" altLang="ru-RU" sz="1900" dirty="0"/>
          </a:p>
          <a:p>
            <a:pPr marL="0" lvl="0" indent="342900" algn="just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  <a:tabLst>
                <a:tab pos="673100" algn="l"/>
              </a:tabLst>
            </a:pPr>
            <a:r>
              <a:rPr lang="ru-RU" altLang="ru-RU" sz="1900" dirty="0"/>
              <a:t>Систематическое участие студента в течение года, </a:t>
            </a:r>
            <a:r>
              <a:rPr lang="ru-RU" altLang="ru-RU" sz="1900" dirty="0" smtClean="0"/>
              <a:t>в </a:t>
            </a:r>
            <a:r>
              <a:rPr lang="ru-RU" altLang="ru-RU" sz="1900" dirty="0"/>
              <a:t>спортивных мероприятиях воспитательного, пропагандистского характера и (или) иных общественно значимых спортивных мероприятиях, подтвержденных документально.</a:t>
            </a:r>
          </a:p>
          <a:p>
            <a:pPr marL="0" lvl="0" indent="342900" algn="just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  <a:tabLst>
                <a:tab pos="673100" algn="l"/>
              </a:tabLst>
            </a:pPr>
            <a:r>
              <a:rPr lang="ru-RU" altLang="ru-RU" sz="1900" dirty="0"/>
              <a:t>  В</a:t>
            </a:r>
            <a:r>
              <a:rPr lang="ru-RU" altLang="ru-RU" sz="1900" dirty="0" smtClean="0"/>
              <a:t>ыполнение </a:t>
            </a:r>
            <a:r>
              <a:rPr lang="ru-RU" altLang="ru-RU" sz="1900" dirty="0"/>
              <a:t>нормативов и требований золотого знака отличия "Всероссийского физкультурно-спортивного комплекса "Готов к труду и обороне" (ГТО) соответствующей возрастной группы на дату назначения </a:t>
            </a:r>
            <a:r>
              <a:rPr lang="ru-RU" altLang="ru-RU" sz="1900" dirty="0" smtClean="0"/>
              <a:t>ПГАС.</a:t>
            </a:r>
            <a:endParaRPr lang="ru-RU" altLang="ru-RU" sz="1900" dirty="0"/>
          </a:p>
          <a:p>
            <a:pPr marL="0" lvl="0" indent="342900" algn="just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  <a:tabLst>
                <a:tab pos="673100" algn="l"/>
              </a:tabLst>
            </a:pPr>
            <a:r>
              <a:rPr lang="ru-RU" altLang="ru-RU" sz="1900" dirty="0" smtClean="0"/>
              <a:t>ПГАС не </a:t>
            </a:r>
            <a:r>
              <a:rPr lang="ru-RU" altLang="ru-RU" sz="1900" dirty="0"/>
              <a:t>назначается за достижения в спортивной деятельности студентам, получающим стипендию Президента Российской Федерации от 31 марта 2011 г. №368 «О стипендиях Президента Российской Федерации спортсменам, тренерам и иным специалистам спортивных сборных команд Российской Федерации по видам спорта, включенным в программы Олимпийских игр, </a:t>
            </a:r>
            <a:r>
              <a:rPr lang="ru-RU" altLang="ru-RU" sz="1900" dirty="0" err="1"/>
              <a:t>Паролимпийских</a:t>
            </a:r>
            <a:r>
              <a:rPr lang="ru-RU" altLang="ru-RU" sz="1900" dirty="0"/>
              <a:t> игр и </a:t>
            </a:r>
            <a:r>
              <a:rPr lang="ru-RU" altLang="ru-RU" sz="1900" dirty="0" err="1"/>
              <a:t>Сурдлимпийских</a:t>
            </a:r>
            <a:r>
              <a:rPr lang="ru-RU" altLang="ru-RU" sz="1900" dirty="0"/>
              <a:t> игр, чемпионам Олимпийских игр, Параолимпийских игр </a:t>
            </a:r>
            <a:r>
              <a:rPr lang="ru-RU" altLang="ru-RU" dirty="0"/>
              <a:t>и </a:t>
            </a:r>
            <a:r>
              <a:rPr lang="ru-RU" altLang="ru-RU" dirty="0" err="1"/>
              <a:t>Сурдлимпийских</a:t>
            </a:r>
            <a:r>
              <a:rPr lang="ru-RU" altLang="ru-RU" dirty="0"/>
              <a:t> игр».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13575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6251" y="339634"/>
            <a:ext cx="10467703" cy="627017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Распределение мест в прошлом семестре.</a:t>
            </a:r>
            <a:endParaRPr lang="ru-RU" sz="3200" dirty="0"/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6001910"/>
              </p:ext>
            </p:extLst>
          </p:nvPr>
        </p:nvGraphicFramePr>
        <p:xfrm>
          <a:off x="2447753" y="1663337"/>
          <a:ext cx="7863194" cy="4737464"/>
        </p:xfrm>
        <a:graphic>
          <a:graphicData uri="http://schemas.openxmlformats.org/drawingml/2006/table">
            <a:tbl>
              <a:tblPr firstRow="1" firstCol="1" bandRow="1"/>
              <a:tblGrid>
                <a:gridCol w="2140777"/>
                <a:gridCol w="527633"/>
                <a:gridCol w="890550"/>
                <a:gridCol w="739335"/>
                <a:gridCol w="1245906"/>
                <a:gridCol w="929974"/>
                <a:gridCol w="720432"/>
                <a:gridCol w="668587"/>
              </a:tblGrid>
              <a:tr h="10533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Наименование показателя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Норматив, установленный Ученым советом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Институт клинической медицины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Институт педиатрии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Институт общественного здоровья и профилактической медицины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Институт стоматологии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Институт фармации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Итого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521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581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Количество студентов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1522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459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89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143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97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2310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1744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Количество студентов, которым назначена государственная академическая стипендия 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1041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310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64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108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60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1583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581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Процент успеваемости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68,4%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67,5%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71,9%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75,5%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61,9%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68,5%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116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Стипендиаты института к общему числу стипендиатов АГМУ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65,76%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19,58%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4,04%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6,82%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3,79%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1744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Количество студентов института-стипендиатов повышенной стипендии: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104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158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581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учебной деятельности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20%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581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научной деятельности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20%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581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общественной деятельности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30%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46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116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культурно-творческой деятельности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15%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581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спортивной деятельности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15%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58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Итого: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104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31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158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858" marR="548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4" name="Прямоугольник 13"/>
          <p:cNvSpPr/>
          <p:nvPr/>
        </p:nvSpPr>
        <p:spPr>
          <a:xfrm>
            <a:off x="3331350" y="1038315"/>
            <a:ext cx="6096000" cy="55335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Информация о квотах (повышенные стипендии) по итогам сессии 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400" b="1" u="sng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2019-2020 учебного года на 01.08.2020г.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8065775" y="6472466"/>
            <a:ext cx="3218895" cy="3228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«ректорскую» стипендию 16 мест.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4105878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Желтый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100</TotalTime>
  <Words>1762</Words>
  <Application>Microsoft Office PowerPoint</Application>
  <PresentationFormat>Широкоэкранный</PresentationFormat>
  <Paragraphs>187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Century Gothic</vt:lpstr>
      <vt:lpstr>Times New Roman</vt:lpstr>
      <vt:lpstr>Wingdings 3</vt:lpstr>
      <vt:lpstr>Легкий дым</vt:lpstr>
      <vt:lpstr>О формировании приказов на повышенную государственную академическую стипендию и на ректорскую стипендию в АГМУ</vt:lpstr>
      <vt:lpstr>Как формируется ПГАС и ректорская стипендия? </vt:lpstr>
      <vt:lpstr>Повышенная государственная академическая стипендия (ПГАС): </vt:lpstr>
      <vt:lpstr>Повышенная государственная академическая стипендия назначается за достижения студента в учебной деятельности при соответствии этой деятельности одному или нескольким из следующих критериев: </vt:lpstr>
      <vt:lpstr>Повышенная государственная академическая стипендия назначается за достижения студента в научно-исследовательской деятельности при соответствии этой деятельности одному или нескольким из следующих критериев: </vt:lpstr>
      <vt:lpstr>Повышенная академическая стипендия осуществляется за достижения студента в общественной деятельности при соответствии этой деятельности одному или нескольким из следующих критериев:  </vt:lpstr>
      <vt:lpstr>Повышенная государственная академическая стипендия назначается за достижения студента в культурно-творческой деятельности при соответствии этой деятельности одному или нескольким из следующих критериев:   </vt:lpstr>
      <vt:lpstr>Повышенная государственная академическая стипендия назначается за достижения студента в спортивной деятельности при соответствии этой деятельности одному или нескольким из следующих критериев:   </vt:lpstr>
      <vt:lpstr>Распределение мест в прошлом семестре.</vt:lpstr>
      <vt:lpstr>Повышенная государственная академическая стипендия: </vt:lpstr>
      <vt:lpstr>Ректорская стипендия: </vt:lpstr>
      <vt:lpstr>Ректорская стипендия: </vt:lpstr>
      <vt:lpstr>Ректорская стипендия: </vt:lpstr>
      <vt:lpstr>Ректорская стипендия: </vt:lpstr>
      <vt:lpstr>Презентация PowerPoint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формировании приказов на повышенную государственную академическую стипендию и на ректорскую стипендию в АГМУ</dc:title>
  <dc:creator>Анастасия Павловна Калинина</dc:creator>
  <cp:lastModifiedBy>Анастасия Павловна Калинина</cp:lastModifiedBy>
  <cp:revision>9</cp:revision>
  <dcterms:created xsi:type="dcterms:W3CDTF">2021-01-28T01:57:37Z</dcterms:created>
  <dcterms:modified xsi:type="dcterms:W3CDTF">2021-02-09T08:23:16Z</dcterms:modified>
</cp:coreProperties>
</file>